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sldIdLst>
    <p:sldId id="256" r:id="rId2"/>
    <p:sldId id="285" r:id="rId3"/>
    <p:sldId id="286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7" r:id="rId14"/>
    <p:sldId id="298" r:id="rId15"/>
    <p:sldId id="299" r:id="rId16"/>
    <p:sldId id="296" r:id="rId17"/>
    <p:sldId id="301" r:id="rId18"/>
    <p:sldId id="302" r:id="rId19"/>
    <p:sldId id="303" r:id="rId20"/>
    <p:sldId id="305" r:id="rId21"/>
    <p:sldId id="306" r:id="rId22"/>
    <p:sldId id="307" r:id="rId23"/>
    <p:sldId id="308" r:id="rId24"/>
    <p:sldId id="309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829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200" y="1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tiff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316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9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934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1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07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07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9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48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67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95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76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8FE4181-5A30-C047-9A64-4BBB96F6F930}" type="datetimeFigureOut">
              <a:rPr lang="en-US" smtClean="0"/>
              <a:t>10/25/19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794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classroom.github.com/a/N6HTFNH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anmun.ro/2019/05/23/make-for-research.html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A2A57-F8B4-6E49-B0B1-1F255C379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960137"/>
            <a:ext cx="6172200" cy="1463040"/>
          </a:xfrm>
        </p:spPr>
        <p:txBody>
          <a:bodyPr>
            <a:normAutofit/>
          </a:bodyPr>
          <a:lstStyle/>
          <a:p>
            <a:r>
              <a:rPr lang="en-US"/>
              <a:t>Reproducible Manuscripts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0A92F-ECEB-E540-941A-4C766B96BB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 Baldassano</a:t>
            </a:r>
          </a:p>
          <a:p>
            <a:r>
              <a:rPr lang="en-US" dirty="0"/>
              <a:t>PSYC GR6130, Fall 2019</a:t>
            </a:r>
          </a:p>
        </p:txBody>
      </p:sp>
    </p:spTree>
    <p:extLst>
      <p:ext uri="{BB962C8B-B14F-4D97-AF65-F5344CB8AC3E}">
        <p14:creationId xmlns:p14="http://schemas.microsoft.com/office/powerpoint/2010/main" val="3665313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A2B41-74B8-CC4A-88A6-C16ABF3C9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plotbrain.py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8C4C6D-1B67-4C42-A7FC-2358B975B3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096" y="3094152"/>
            <a:ext cx="7289800" cy="66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475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78FCE-52FE-2E41-8F99-A05263001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Recipe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6305158-18AD-5143-9E26-EF20C3982EFF}"/>
              </a:ext>
            </a:extLst>
          </p:cNvPr>
          <p:cNvSpPr/>
          <p:nvPr/>
        </p:nvSpPr>
        <p:spPr>
          <a:xfrm>
            <a:off x="7265345" y="3084835"/>
            <a:ext cx="1585609" cy="1585609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paper.pdf</a:t>
            </a: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FE2A91-502D-9542-981D-B6B4CD86A74C}"/>
              </a:ext>
            </a:extLst>
          </p:cNvPr>
          <p:cNvSpPr/>
          <p:nvPr/>
        </p:nvSpPr>
        <p:spPr>
          <a:xfrm>
            <a:off x="4565680" y="1125685"/>
            <a:ext cx="1729968" cy="1729968"/>
          </a:xfrm>
          <a:prstGeom prst="ellipse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paper.Rmd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961B708-B227-3242-B68C-1095494D06C1}"/>
              </a:ext>
            </a:extLst>
          </p:cNvPr>
          <p:cNvSpPr/>
          <p:nvPr/>
        </p:nvSpPr>
        <p:spPr>
          <a:xfrm>
            <a:off x="4565680" y="3043201"/>
            <a:ext cx="1729968" cy="1729968"/>
          </a:xfrm>
          <a:prstGeom prst="ellipse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fov.txt</a:t>
            </a: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D40B20D-30CE-8448-90AE-2B342F7CE5ED}"/>
              </a:ext>
            </a:extLst>
          </p:cNvPr>
          <p:cNvSpPr/>
          <p:nvPr/>
        </p:nvSpPr>
        <p:spPr>
          <a:xfrm>
            <a:off x="4565680" y="4960717"/>
            <a:ext cx="1729968" cy="1729968"/>
          </a:xfrm>
          <a:prstGeom prst="ellipse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brain.png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9666F9D-36A2-5945-94D0-F49933CBC110}"/>
              </a:ext>
            </a:extLst>
          </p:cNvPr>
          <p:cNvSpPr/>
          <p:nvPr/>
        </p:nvSpPr>
        <p:spPr>
          <a:xfrm>
            <a:off x="649289" y="3012655"/>
            <a:ext cx="1729968" cy="172996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MNI152.nii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00D1F6E-8652-8D45-A1A1-7E372CA8C91E}"/>
              </a:ext>
            </a:extLst>
          </p:cNvPr>
          <p:cNvCxnSpPr>
            <a:stCxn id="9" idx="5"/>
            <a:endCxn id="8" idx="2"/>
          </p:cNvCxnSpPr>
          <p:nvPr/>
        </p:nvCxnSpPr>
        <p:spPr>
          <a:xfrm>
            <a:off x="2125909" y="4489275"/>
            <a:ext cx="2439771" cy="1336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6CA2368-3D5B-B041-B967-7A664181C1AF}"/>
              </a:ext>
            </a:extLst>
          </p:cNvPr>
          <p:cNvCxnSpPr>
            <a:stCxn id="9" idx="6"/>
            <a:endCxn id="7" idx="2"/>
          </p:cNvCxnSpPr>
          <p:nvPr/>
        </p:nvCxnSpPr>
        <p:spPr>
          <a:xfrm>
            <a:off x="2379257" y="3877639"/>
            <a:ext cx="2186423" cy="30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75D9B2F-6EE2-AA44-B750-1335EFFD35CF}"/>
              </a:ext>
            </a:extLst>
          </p:cNvPr>
          <p:cNvCxnSpPr>
            <a:stCxn id="7" idx="6"/>
            <a:endCxn id="5" idx="2"/>
          </p:cNvCxnSpPr>
          <p:nvPr/>
        </p:nvCxnSpPr>
        <p:spPr>
          <a:xfrm flipV="1">
            <a:off x="6295648" y="3877640"/>
            <a:ext cx="969697" cy="305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3184A25-4856-8C42-BD2F-2CF605D272B2}"/>
              </a:ext>
            </a:extLst>
          </p:cNvPr>
          <p:cNvCxnSpPr>
            <a:cxnSpLocks/>
            <a:stCxn id="8" idx="0"/>
            <a:endCxn id="5" idx="3"/>
          </p:cNvCxnSpPr>
          <p:nvPr/>
        </p:nvCxnSpPr>
        <p:spPr>
          <a:xfrm flipV="1">
            <a:off x="5430664" y="4438237"/>
            <a:ext cx="2066888" cy="522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1DA5061-652B-9146-9313-7D919862716D}"/>
              </a:ext>
            </a:extLst>
          </p:cNvPr>
          <p:cNvCxnSpPr>
            <a:cxnSpLocks/>
            <a:stCxn id="6" idx="4"/>
            <a:endCxn id="5" idx="1"/>
          </p:cNvCxnSpPr>
          <p:nvPr/>
        </p:nvCxnSpPr>
        <p:spPr>
          <a:xfrm>
            <a:off x="5430664" y="2855653"/>
            <a:ext cx="2066888" cy="461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0D4694F-008B-E44D-85FE-E61F55F78CD2}"/>
              </a:ext>
            </a:extLst>
          </p:cNvPr>
          <p:cNvSpPr txBox="1"/>
          <p:nvPr/>
        </p:nvSpPr>
        <p:spPr>
          <a:xfrm>
            <a:off x="3083483" y="3563910"/>
            <a:ext cx="777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3dinfo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4925E6B-4ECB-3745-8BD4-6D475908BFC4}"/>
              </a:ext>
            </a:extLst>
          </p:cNvPr>
          <p:cNvSpPr txBox="1"/>
          <p:nvPr/>
        </p:nvSpPr>
        <p:spPr>
          <a:xfrm rot="1756703">
            <a:off x="2781473" y="4813013"/>
            <a:ext cx="1293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plotBrain.py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C17033-AF68-324B-B39F-17B21ABD51DF}"/>
              </a:ext>
            </a:extLst>
          </p:cNvPr>
          <p:cNvSpPr txBox="1"/>
          <p:nvPr/>
        </p:nvSpPr>
        <p:spPr>
          <a:xfrm rot="5400000">
            <a:off x="6043081" y="3596077"/>
            <a:ext cx="1797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rmarkdown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77840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D1AAF-1AA7-7442-A4E4-0404DF28F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Makefile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1D2D71-83D1-BA47-86D5-4E8364E4F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5" y="2084832"/>
            <a:ext cx="7745465" cy="189378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B04AE02-1BDD-AB40-A4FA-3F8294F0A1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9643" y="4067191"/>
            <a:ext cx="3884713" cy="263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658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7EAE0-CCF1-A247-AD5B-441C729BE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04F8-94A5-CF4D-A562-227A99DB8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From command line, call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make [target]</a:t>
            </a:r>
          </a:p>
          <a:p>
            <a:r>
              <a:rPr lang="en-US" dirty="0"/>
              <a:t>Make then uses the </a:t>
            </a:r>
            <a:r>
              <a:rPr lang="en-US" dirty="0" err="1"/>
              <a:t>makefile</a:t>
            </a:r>
            <a:r>
              <a:rPr lang="en-US" dirty="0"/>
              <a:t> to figure out recursively:</a:t>
            </a:r>
          </a:p>
          <a:p>
            <a:pPr lvl="1"/>
            <a:r>
              <a:rPr lang="en-US" sz="2000" dirty="0"/>
              <a:t>Which dependencies of [target] don’t exist, or are “stale” (older than their own dependencies, indicating they need to be rebuild)</a:t>
            </a:r>
          </a:p>
          <a:p>
            <a:pPr lvl="1"/>
            <a:r>
              <a:rPr lang="en-US" sz="2000" dirty="0"/>
              <a:t>Which order to call the production commands in order to get every dependency up to date, and then rebuild the target</a:t>
            </a:r>
          </a:p>
          <a:p>
            <a:r>
              <a:rPr lang="en-US" dirty="0"/>
              <a:t>The “dry-run” option shows make’s plan but doesn’t actually execute it, for sanity-checking/debugging</a:t>
            </a:r>
          </a:p>
        </p:txBody>
      </p:sp>
    </p:spTree>
    <p:extLst>
      <p:ext uri="{BB962C8B-B14F-4D97-AF65-F5344CB8AC3E}">
        <p14:creationId xmlns:p14="http://schemas.microsoft.com/office/powerpoint/2010/main" val="312195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276A2-2081-8E45-8E4C-73658F461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D4FBD-1CFC-1D43-A14F-FE791765C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286000"/>
            <a:ext cx="82689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make --dry-run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paper.pdf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3dinfo MNI152.nii | grep voxels &gt;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fov.txt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python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plotBrain.py</a:t>
            </a:r>
            <a:b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Rscript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-e "library(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rmarkdown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rmarkdown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::render('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paper.Rmd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’)”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make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paper.pdf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[Lots of debug output from the tools, spits out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paper.pdf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make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paper.pdf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make: `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paper.pdf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' is up to date.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F8BACE-7FB6-BF44-B4C6-3E33C659C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287" y="126010"/>
            <a:ext cx="3563700" cy="241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393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276A2-2081-8E45-8E4C-73658F461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D4FBD-1CFC-1D43-A14F-FE791765C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286000"/>
            <a:ext cx="82689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touch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plotBrain.py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make </a:t>
            </a:r>
            <a:r>
              <a:rPr lang="en-US" sz="1800">
                <a:latin typeface="Consolas" panose="020B0609020204030204" pitchFamily="49" charset="0"/>
                <a:cs typeface="Consolas" panose="020B0609020204030204" pitchFamily="49" charset="0"/>
              </a:rPr>
              <a:t>--dry-run paper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.pdf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python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plotBrain.py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Rscript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-e "library(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rmarkdown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rmarkdown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::render('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paper.Rmd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')"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9FEA2F-E8E4-1340-BC3F-5848C48B1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287" y="126010"/>
            <a:ext cx="3563700" cy="241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79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DE2B58-70A6-174D-8923-1157DF9E8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5" y="2039191"/>
            <a:ext cx="7648951" cy="30872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D1AAF-1AA7-7442-A4E4-0404DF28F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Makefile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E3A179-ADC9-E840-9082-C8879614B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5214025"/>
            <a:ext cx="7290055" cy="1095333"/>
          </a:xfrm>
        </p:spPr>
        <p:txBody>
          <a:bodyPr>
            <a:normAutofit/>
          </a:bodyPr>
          <a:lstStyle/>
          <a:p>
            <a:r>
              <a:rPr lang="en-US" dirty="0"/>
              <a:t>Can create “virtual” targets</a:t>
            </a:r>
          </a:p>
          <a:p>
            <a:r>
              <a:rPr lang="en-US" sz="2000" dirty="0"/>
              <a:t>By default, make </a:t>
            </a:r>
            <a:r>
              <a:rPr lang="en-US" dirty="0"/>
              <a:t>uses the </a:t>
            </a:r>
            <a:r>
              <a:rPr lang="en-US" i="1" dirty="0"/>
              <a:t>all</a:t>
            </a:r>
            <a:r>
              <a:rPr lang="en-US" dirty="0"/>
              <a:t> target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93807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276A2-2081-8E45-8E4C-73658F461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D4FBD-1CFC-1D43-A14F-FE791765C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286000"/>
            <a:ext cx="8268900" cy="402336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make clean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&gt; make --dry-run --debug</a:t>
            </a:r>
          </a:p>
          <a:p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Updating goal targets....</a:t>
            </a:r>
          </a:p>
          <a:p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 File `all' does not exist.</a:t>
            </a:r>
          </a:p>
          <a:p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   File `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paper.pdf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' does not exist.</a:t>
            </a:r>
          </a:p>
          <a:p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     File `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fov.txt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' does not exist.</a:t>
            </a:r>
          </a:p>
          <a:p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    Must remake target `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fov.txt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'.</a:t>
            </a:r>
          </a:p>
          <a:p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3dinfo MNI152.nii | grep voxels &gt;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fov.txt</a:t>
            </a: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    Successfully remade target file `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fov.txt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'.</a:t>
            </a:r>
          </a:p>
          <a:p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     File `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brain.png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' does not exist.</a:t>
            </a:r>
          </a:p>
          <a:p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[…]</a:t>
            </a:r>
          </a:p>
          <a:p>
            <a:pPr marL="0" indent="0"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9FEA2F-E8E4-1340-BC3F-5848C48B1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287" y="126010"/>
            <a:ext cx="3563700" cy="241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64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D215F-AACF-7D4E-B610-CF3E426F2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execution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B6F8-F17A-804C-933F-66C602C97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714016"/>
            <a:ext cx="7290055" cy="3595343"/>
          </a:xfrm>
        </p:spPr>
        <p:txBody>
          <a:bodyPr/>
          <a:lstStyle/>
          <a:p>
            <a:r>
              <a:rPr lang="en-US" dirty="0"/>
              <a:t>Some targets (like </a:t>
            </a:r>
            <a:r>
              <a:rPr lang="en-US" dirty="0" err="1"/>
              <a:t>fov.txt</a:t>
            </a:r>
            <a:r>
              <a:rPr lang="en-US" dirty="0"/>
              <a:t> and </a:t>
            </a:r>
            <a:r>
              <a:rPr lang="en-US" dirty="0" err="1"/>
              <a:t>brain.png</a:t>
            </a:r>
            <a:r>
              <a:rPr lang="en-US" dirty="0"/>
              <a:t>) can be build simultaneously, since they don’t depend on one another</a:t>
            </a:r>
          </a:p>
          <a:p>
            <a:r>
              <a:rPr lang="en-US" dirty="0"/>
              <a:t>To allow make to run jobs in parallel: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&gt; make --jobs=2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DC62FB-7D67-8142-8FED-66D53E40F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287" y="126010"/>
            <a:ext cx="3563700" cy="241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9003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FD5C-32B5-0D4E-94F6-9F6E565FF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Fancy 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5F719-EAD2-D44A-8D12-65A5AD618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3180945"/>
            <a:ext cx="7290055" cy="1756816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Makefiles</a:t>
            </a:r>
            <a:r>
              <a:rPr lang="en-US" dirty="0"/>
              <a:t> typically involve a lot of repetitive filenames, since they will usually appear both in the dependencies line and in the file command</a:t>
            </a:r>
          </a:p>
          <a:p>
            <a:r>
              <a:rPr lang="en-US" dirty="0"/>
              <a:t>Can use “automatic variable” shorthand:</a:t>
            </a:r>
          </a:p>
          <a:p>
            <a:pPr lvl="1"/>
            <a:r>
              <a:rPr lang="en-US" sz="2000" dirty="0"/>
              <a:t>$@ = target of rule</a:t>
            </a:r>
          </a:p>
          <a:p>
            <a:pPr lvl="1"/>
            <a:r>
              <a:rPr lang="en-US" sz="2000" dirty="0"/>
              <a:t>$^ = dependencies of rule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AE9333-92E0-8D43-94BE-EE3858EE3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650" y="2089696"/>
            <a:ext cx="6616700" cy="673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70BF17-529D-FA42-B181-44CA54C66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5132070"/>
            <a:ext cx="47625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56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7F635-8230-1643-B95B-988CFBEDD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Reproducible Pipeline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A68BFE-F9F9-494B-8722-37FC0A1EF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866" y="2084832"/>
            <a:ext cx="1886035" cy="1886035"/>
          </a:xfrm>
          <a:prstGeom prst="rect">
            <a:avLst/>
          </a:prstGeom>
        </p:spPr>
      </p:pic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2793FFFB-32D5-C54C-AA49-7DAC7CDCD966}"/>
              </a:ext>
            </a:extLst>
          </p:cNvPr>
          <p:cNvSpPr/>
          <p:nvPr/>
        </p:nvSpPr>
        <p:spPr>
          <a:xfrm>
            <a:off x="3143123" y="2220300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Analysis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456AA-1228-864B-A617-6FD23AE3B2BB}"/>
              </a:ext>
            </a:extLst>
          </p:cNvPr>
          <p:cNvSpPr txBox="1"/>
          <p:nvPr/>
        </p:nvSpPr>
        <p:spPr>
          <a:xfrm>
            <a:off x="1164923" y="3970867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7" name="Alternate Process 6">
            <a:extLst>
              <a:ext uri="{FF2B5EF4-FFF2-40B4-BE49-F238E27FC236}">
                <a16:creationId xmlns:a16="http://schemas.microsoft.com/office/drawing/2014/main" id="{B03C907E-F22D-A744-A99D-F30FCF808401}"/>
              </a:ext>
            </a:extLst>
          </p:cNvPr>
          <p:cNvSpPr/>
          <p:nvPr/>
        </p:nvSpPr>
        <p:spPr>
          <a:xfrm>
            <a:off x="4861857" y="2222332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Plot 1</a:t>
            </a:r>
          </a:p>
        </p:txBody>
      </p:sp>
      <p:sp>
        <p:nvSpPr>
          <p:cNvPr id="8" name="Alternate Process 7">
            <a:extLst>
              <a:ext uri="{FF2B5EF4-FFF2-40B4-BE49-F238E27FC236}">
                <a16:creationId xmlns:a16="http://schemas.microsoft.com/office/drawing/2014/main" id="{12FB37FE-9D68-7743-BD3F-BDBCDC199A38}"/>
              </a:ext>
            </a:extLst>
          </p:cNvPr>
          <p:cNvSpPr/>
          <p:nvPr/>
        </p:nvSpPr>
        <p:spPr>
          <a:xfrm>
            <a:off x="3143123" y="3371766"/>
            <a:ext cx="1270000" cy="516466"/>
          </a:xfrm>
          <a:prstGeom prst="flowChartAlternate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Analysis 2</a:t>
            </a:r>
          </a:p>
        </p:txBody>
      </p:sp>
      <p:sp>
        <p:nvSpPr>
          <p:cNvPr id="9" name="Alternate Process 8">
            <a:extLst>
              <a:ext uri="{FF2B5EF4-FFF2-40B4-BE49-F238E27FC236}">
                <a16:creationId xmlns:a16="http://schemas.microsoft.com/office/drawing/2014/main" id="{C0E02203-8AEA-F144-AE91-C79D2F0BCFE7}"/>
              </a:ext>
            </a:extLst>
          </p:cNvPr>
          <p:cNvSpPr/>
          <p:nvPr/>
        </p:nvSpPr>
        <p:spPr>
          <a:xfrm>
            <a:off x="4861857" y="3373798"/>
            <a:ext cx="1270000" cy="516466"/>
          </a:xfrm>
          <a:prstGeom prst="flowChartAlternate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Plot 2</a:t>
            </a:r>
          </a:p>
        </p:txBody>
      </p:sp>
      <p:sp>
        <p:nvSpPr>
          <p:cNvPr id="10" name="Alternate Process 9">
            <a:extLst>
              <a:ext uri="{FF2B5EF4-FFF2-40B4-BE49-F238E27FC236}">
                <a16:creationId xmlns:a16="http://schemas.microsoft.com/office/drawing/2014/main" id="{40221D6D-6675-454D-B86F-E814E8E31FC7}"/>
              </a:ext>
            </a:extLst>
          </p:cNvPr>
          <p:cNvSpPr/>
          <p:nvPr/>
        </p:nvSpPr>
        <p:spPr>
          <a:xfrm>
            <a:off x="4861857" y="4616366"/>
            <a:ext cx="1270000" cy="516466"/>
          </a:xfrm>
          <a:prstGeom prst="flowChartAlternate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560"/>
              </a:lnSpc>
            </a:pPr>
            <a:r>
              <a:rPr lang="en-US" dirty="0"/>
              <a:t>Report text</a:t>
            </a:r>
          </a:p>
        </p:txBody>
      </p:sp>
      <p:sp>
        <p:nvSpPr>
          <p:cNvPr id="11" name="Terminator 10">
            <a:extLst>
              <a:ext uri="{FF2B5EF4-FFF2-40B4-BE49-F238E27FC236}">
                <a16:creationId xmlns:a16="http://schemas.microsoft.com/office/drawing/2014/main" id="{511C1648-9E32-1D46-86E0-592D696C48F6}"/>
              </a:ext>
            </a:extLst>
          </p:cNvPr>
          <p:cNvSpPr/>
          <p:nvPr/>
        </p:nvSpPr>
        <p:spPr>
          <a:xfrm>
            <a:off x="7389283" y="2756832"/>
            <a:ext cx="1337733" cy="1746334"/>
          </a:xfrm>
          <a:prstGeom prst="flowChartTerminator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Final report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299841-1678-E849-B619-A526949AA4CA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427901" y="2478533"/>
            <a:ext cx="715222" cy="54931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CBB5F6F-92DC-4E40-A759-5F96D9617FBB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2427901" y="3027850"/>
            <a:ext cx="715222" cy="6021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6001601-765D-AE41-A495-72EEF420043D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4413123" y="2478533"/>
            <a:ext cx="448734" cy="20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81DF436-8822-2042-A1A2-5FCCF2CFF52D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4413123" y="3629999"/>
            <a:ext cx="448734" cy="20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1489D93-25D9-FA43-994C-6E939E99C06E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6131857" y="3954103"/>
            <a:ext cx="1257426" cy="92049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07F3E56-1E89-E648-A643-7D5D96550834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6131857" y="3629999"/>
            <a:ext cx="1257426" cy="20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648F88-BA0C-B549-9177-5507E9FB0F67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131857" y="2480565"/>
            <a:ext cx="1257426" cy="7474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E4B45CA-E22C-434C-83B7-7970F1E2454E}"/>
              </a:ext>
            </a:extLst>
          </p:cNvPr>
          <p:cNvGrpSpPr/>
          <p:nvPr/>
        </p:nvGrpSpPr>
        <p:grpSpPr>
          <a:xfrm>
            <a:off x="3143123" y="1994170"/>
            <a:ext cx="2988734" cy="3981350"/>
            <a:chOff x="3143123" y="1994170"/>
            <a:chExt cx="2988734" cy="398135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4E925A6-7C38-334D-97B1-4ED8FB19125A}"/>
                </a:ext>
              </a:extLst>
            </p:cNvPr>
            <p:cNvSpPr/>
            <p:nvPr/>
          </p:nvSpPr>
          <p:spPr>
            <a:xfrm>
              <a:off x="3143123" y="1994170"/>
              <a:ext cx="2988734" cy="394943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EA15A85-D058-224E-A6F0-44F259E20427}"/>
                </a:ext>
              </a:extLst>
            </p:cNvPr>
            <p:cNvSpPr txBox="1"/>
            <p:nvPr/>
          </p:nvSpPr>
          <p:spPr>
            <a:xfrm>
              <a:off x="3811535" y="5606188"/>
              <a:ext cx="15209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Markdown file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FD5C-32B5-0D4E-94F6-9F6E565FF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5F719-EAD2-D44A-8D12-65A5AD618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if we have to make many repetitive figures with the same dependency and command structure?</a:t>
            </a: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713235-E312-5646-B641-95CD50CD0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273" y="3364230"/>
            <a:ext cx="69977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7024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FD5C-32B5-0D4E-94F6-9F6E565FF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5F719-EAD2-D44A-8D12-65A5AD618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3268980"/>
            <a:ext cx="7290055" cy="3040380"/>
          </a:xfrm>
        </p:spPr>
        <p:txBody>
          <a:bodyPr>
            <a:normAutofit/>
          </a:bodyPr>
          <a:lstStyle/>
          <a:p>
            <a:r>
              <a:rPr lang="en-US" dirty="0"/>
              <a:t>% is a wildcard that can match any filename</a:t>
            </a:r>
          </a:p>
          <a:p>
            <a:r>
              <a:rPr lang="en-US" sz="2000" dirty="0"/>
              <a:t>$* gives the filename that was matched for this command </a:t>
            </a:r>
            <a:r>
              <a:rPr lang="en-US" dirty="0"/>
              <a:t>(without its suffix)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5AF18C-A453-8B4B-8509-32C3BFCA0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623" y="2340356"/>
            <a:ext cx="52070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4671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FD5C-32B5-0D4E-94F6-9F6E565FF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 </a:t>
            </a:r>
            <a:r>
              <a:rPr lang="en-US" dirty="0" err="1"/>
              <a:t>InTegration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4C724CB-5CD7-2B40-A279-B6EC484A1A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4064" y="2357437"/>
            <a:ext cx="4338852" cy="40227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50DA5C-42C2-174F-9FF5-C17774D6D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414" y="2357437"/>
            <a:ext cx="25654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179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FD5C-32B5-0D4E-94F6-9F6E565FF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 dirty="0"/>
              <a:t>IDE </a:t>
            </a:r>
            <a:r>
              <a:rPr lang="en-US" dirty="0" err="1"/>
              <a:t>InTegration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7F1C233-E380-F549-B304-FE36EC3D52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0248" y="2286000"/>
            <a:ext cx="5406004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2636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50A7C-6785-0148-95DF-772C45A1E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BBE0B-A375-5741-903C-153A59FE2A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Assignment: </a:t>
            </a:r>
            <a:r>
              <a:rPr lang="en-US" dirty="0">
                <a:hlinkClick r:id="rId2"/>
              </a:rPr>
              <a:t>https://classroom.github.com/a/N6HTFNHA</a:t>
            </a:r>
            <a:endParaRPr lang="en-US" dirty="0"/>
          </a:p>
          <a:p>
            <a:r>
              <a:rPr lang="en-US" dirty="0"/>
              <a:t>Git clone, and open </a:t>
            </a:r>
            <a:r>
              <a:rPr lang="en-US" dirty="0" err="1"/>
              <a:t>NYC_report.docx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043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7F635-8230-1643-B95B-988CFBEDD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Complex Reproducible Pipeline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A68BFE-F9F9-494B-8722-37FC0A1EF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866" y="2084832"/>
            <a:ext cx="1886035" cy="1886035"/>
          </a:xfrm>
          <a:prstGeom prst="rect">
            <a:avLst/>
          </a:prstGeom>
        </p:spPr>
      </p:pic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2793FFFB-32D5-C54C-AA49-7DAC7CDCD966}"/>
              </a:ext>
            </a:extLst>
          </p:cNvPr>
          <p:cNvSpPr/>
          <p:nvPr/>
        </p:nvSpPr>
        <p:spPr>
          <a:xfrm>
            <a:off x="3143123" y="2220300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FSL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456AA-1228-864B-A617-6FD23AE3B2BB}"/>
              </a:ext>
            </a:extLst>
          </p:cNvPr>
          <p:cNvSpPr txBox="1"/>
          <p:nvPr/>
        </p:nvSpPr>
        <p:spPr>
          <a:xfrm>
            <a:off x="1164923" y="3970867"/>
            <a:ext cx="639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7" name="Alternate Process 6">
            <a:extLst>
              <a:ext uri="{FF2B5EF4-FFF2-40B4-BE49-F238E27FC236}">
                <a16:creationId xmlns:a16="http://schemas.microsoft.com/office/drawing/2014/main" id="{B03C907E-F22D-A744-A99D-F30FCF808401}"/>
              </a:ext>
            </a:extLst>
          </p:cNvPr>
          <p:cNvSpPr/>
          <p:nvPr/>
        </p:nvSpPr>
        <p:spPr>
          <a:xfrm>
            <a:off x="4861857" y="2222332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Plot in R</a:t>
            </a:r>
          </a:p>
        </p:txBody>
      </p:sp>
      <p:sp>
        <p:nvSpPr>
          <p:cNvPr id="8" name="Alternate Process 7">
            <a:extLst>
              <a:ext uri="{FF2B5EF4-FFF2-40B4-BE49-F238E27FC236}">
                <a16:creationId xmlns:a16="http://schemas.microsoft.com/office/drawing/2014/main" id="{12FB37FE-9D68-7743-BD3F-BDBCDC199A38}"/>
              </a:ext>
            </a:extLst>
          </p:cNvPr>
          <p:cNvSpPr/>
          <p:nvPr/>
        </p:nvSpPr>
        <p:spPr>
          <a:xfrm>
            <a:off x="3143123" y="3371766"/>
            <a:ext cx="1270000" cy="516466"/>
          </a:xfrm>
          <a:prstGeom prst="flowChartAlternate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Slow Python Analysis</a:t>
            </a:r>
          </a:p>
        </p:txBody>
      </p:sp>
      <p:sp>
        <p:nvSpPr>
          <p:cNvPr id="9" name="Alternate Process 8">
            <a:extLst>
              <a:ext uri="{FF2B5EF4-FFF2-40B4-BE49-F238E27FC236}">
                <a16:creationId xmlns:a16="http://schemas.microsoft.com/office/drawing/2014/main" id="{C0E02203-8AEA-F144-AE91-C79D2F0BCFE7}"/>
              </a:ext>
            </a:extLst>
          </p:cNvPr>
          <p:cNvSpPr/>
          <p:nvPr/>
        </p:nvSpPr>
        <p:spPr>
          <a:xfrm>
            <a:off x="4861857" y="3373798"/>
            <a:ext cx="1270000" cy="516466"/>
          </a:xfrm>
          <a:prstGeom prst="flowChartAlternate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Plot in Python</a:t>
            </a:r>
          </a:p>
        </p:txBody>
      </p:sp>
      <p:sp>
        <p:nvSpPr>
          <p:cNvPr id="10" name="Alternate Process 9">
            <a:extLst>
              <a:ext uri="{FF2B5EF4-FFF2-40B4-BE49-F238E27FC236}">
                <a16:creationId xmlns:a16="http://schemas.microsoft.com/office/drawing/2014/main" id="{40221D6D-6675-454D-B86F-E814E8E31FC7}"/>
              </a:ext>
            </a:extLst>
          </p:cNvPr>
          <p:cNvSpPr/>
          <p:nvPr/>
        </p:nvSpPr>
        <p:spPr>
          <a:xfrm>
            <a:off x="4861857" y="4616366"/>
            <a:ext cx="1270000" cy="516466"/>
          </a:xfrm>
          <a:prstGeom prst="flowChartAlternate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560"/>
              </a:lnSpc>
            </a:pPr>
            <a:r>
              <a:rPr lang="en-US" dirty="0"/>
              <a:t>Manuscript text</a:t>
            </a:r>
          </a:p>
        </p:txBody>
      </p:sp>
      <p:sp>
        <p:nvSpPr>
          <p:cNvPr id="11" name="Terminator 10">
            <a:extLst>
              <a:ext uri="{FF2B5EF4-FFF2-40B4-BE49-F238E27FC236}">
                <a16:creationId xmlns:a16="http://schemas.microsoft.com/office/drawing/2014/main" id="{511C1648-9E32-1D46-86E0-592D696C48F6}"/>
              </a:ext>
            </a:extLst>
          </p:cNvPr>
          <p:cNvSpPr/>
          <p:nvPr/>
        </p:nvSpPr>
        <p:spPr>
          <a:xfrm>
            <a:off x="7389283" y="2756832"/>
            <a:ext cx="1337733" cy="1746334"/>
          </a:xfrm>
          <a:prstGeom prst="flowChartTerminator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Final paper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299841-1678-E849-B619-A526949AA4CA}"/>
              </a:ext>
            </a:extLst>
          </p:cNvPr>
          <p:cNvCxnSpPr>
            <a:stCxn id="4" idx="3"/>
            <a:endCxn id="5" idx="1"/>
          </p:cNvCxnSpPr>
          <p:nvPr/>
        </p:nvCxnSpPr>
        <p:spPr>
          <a:xfrm flipV="1">
            <a:off x="2427901" y="2478533"/>
            <a:ext cx="715222" cy="54931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CBB5F6F-92DC-4E40-A759-5F96D9617FBB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2427901" y="3027850"/>
            <a:ext cx="715222" cy="6021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6001601-765D-AE41-A495-72EEF420043D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4413123" y="2478533"/>
            <a:ext cx="448734" cy="20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81DF436-8822-2042-A1A2-5FCCF2CFF52D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4413123" y="3629999"/>
            <a:ext cx="448734" cy="20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1489D93-25D9-FA43-994C-6E939E99C06E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6131857" y="3954103"/>
            <a:ext cx="1257426" cy="92049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07F3E56-1E89-E648-A643-7D5D96550834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6131857" y="3629999"/>
            <a:ext cx="1257426" cy="20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648F88-BA0C-B549-9177-5507E9FB0F67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6131857" y="2480565"/>
            <a:ext cx="1257426" cy="74743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2194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6E8B-39C8-C340-99F8-87FEC9BA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a Paper Recipe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AA44C-D20B-1D42-857C-78C22FDB2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complex paper may require multiple analyses in multiple pieces of software, some of which may be slow to run</a:t>
            </a:r>
          </a:p>
          <a:p>
            <a:r>
              <a:rPr lang="en-US" dirty="0"/>
              <a:t>Goal: write a “recipe” stating how to create our final paper</a:t>
            </a:r>
          </a:p>
          <a:p>
            <a:r>
              <a:rPr lang="en-US" dirty="0"/>
              <a:t>Then whenever we change some part of the analysis/text, we can use this recipe to determine:</a:t>
            </a:r>
          </a:p>
          <a:p>
            <a:pPr lvl="1"/>
            <a:r>
              <a:rPr lang="en-US" sz="2000" dirty="0"/>
              <a:t>which parts of the pipeline need to be re-generated</a:t>
            </a:r>
          </a:p>
          <a:p>
            <a:pPr lvl="1"/>
            <a:r>
              <a:rPr lang="en-US" sz="2000" dirty="0"/>
              <a:t>which order they should be re-generated in</a:t>
            </a:r>
          </a:p>
          <a:p>
            <a:pPr lvl="1"/>
            <a:r>
              <a:rPr lang="en-US" sz="2000" dirty="0"/>
              <a:t>which commands should be run to re-generate these parts</a:t>
            </a:r>
          </a:p>
        </p:txBody>
      </p:sp>
    </p:spTree>
    <p:extLst>
      <p:ext uri="{BB962C8B-B14F-4D97-AF65-F5344CB8AC3E}">
        <p14:creationId xmlns:p14="http://schemas.microsoft.com/office/powerpoint/2010/main" val="2005083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7B4250-ABF0-0B4E-A303-E04F6F09F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702" y="954527"/>
            <a:ext cx="6598595" cy="49489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40FCA48-9DF5-D24D-BCF3-FFD6A49D4538}"/>
              </a:ext>
            </a:extLst>
          </p:cNvPr>
          <p:cNvSpPr txBox="1"/>
          <p:nvPr/>
        </p:nvSpPr>
        <p:spPr>
          <a:xfrm>
            <a:off x="7618378" y="2947481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paper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D0EEA0-309F-3C4B-8E23-B595E71EE60B}"/>
              </a:ext>
            </a:extLst>
          </p:cNvPr>
          <p:cNvSpPr txBox="1"/>
          <p:nvPr/>
        </p:nvSpPr>
        <p:spPr>
          <a:xfrm>
            <a:off x="3708345" y="6410528"/>
            <a:ext cx="5435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https://danmun.ro/2019/05/23/make-for-research.html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520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CCAC4-8CEA-914A-8CA1-AF83652A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GNU Make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6DFC3-0ADF-5A45-8BD3-56992E2F8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tool for compiling codebases since 1976</a:t>
            </a:r>
          </a:p>
          <a:p>
            <a:r>
              <a:rPr lang="en-US" dirty="0"/>
              <a:t>Most likely already installed on your computer</a:t>
            </a:r>
          </a:p>
          <a:p>
            <a:r>
              <a:rPr lang="en-US" dirty="0"/>
              <a:t>Uses plain text files (plays well with git)</a:t>
            </a:r>
          </a:p>
          <a:p>
            <a:r>
              <a:rPr lang="en-US" dirty="0"/>
              <a:t>Connects to IDEs like RStudio and PyCharm (with a plugin)</a:t>
            </a:r>
          </a:p>
          <a:p>
            <a:endParaRPr lang="en-US" dirty="0"/>
          </a:p>
          <a:p>
            <a:r>
              <a:rPr lang="en-US" dirty="0"/>
              <a:t>Only downside: made by nerds, for nerds, so syntax (especially advanced syntax) can get unreadable</a:t>
            </a:r>
          </a:p>
        </p:txBody>
      </p:sp>
    </p:spTree>
    <p:extLst>
      <p:ext uri="{BB962C8B-B14F-4D97-AF65-F5344CB8AC3E}">
        <p14:creationId xmlns:p14="http://schemas.microsoft.com/office/powerpoint/2010/main" val="1762053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82E39-37B3-D74C-826A-1C4683F56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paper.pdf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585BB7-570A-C744-8581-6BAC88F043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2323" y="2286000"/>
            <a:ext cx="5581853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03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82E39-37B3-D74C-826A-1C4683F56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Paper.RMD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359149E-D24D-2D4C-9167-33AD8746D3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4650" y="2430462"/>
            <a:ext cx="55372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335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A2B41-74B8-CC4A-88A6-C16ABF3C9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Generating FOV.TXT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57BA7-D6CD-9D49-9B3B-F23338A1E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3dinfo MNI152.nii | grep voxels &gt; </a:t>
            </a:r>
            <a:r>
              <a:rPr lang="en-US" dirty="0" err="1"/>
              <a:t>fov.txt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7194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{E530D00F-3052-4848-97DE-AC6D6C673EBF}tf10001061</Template>
  <TotalTime>7495</TotalTime>
  <Words>734</Words>
  <Application>Microsoft Macintosh PowerPoint</Application>
  <PresentationFormat>On-screen Show (4:3)</PresentationFormat>
  <Paragraphs>105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Consolas</vt:lpstr>
      <vt:lpstr>Tw Cen MT</vt:lpstr>
      <vt:lpstr>Tw Cen MT Condensed</vt:lpstr>
      <vt:lpstr>Wingdings 3</vt:lpstr>
      <vt:lpstr>Integral</vt:lpstr>
      <vt:lpstr>Reproducible Manuscripts</vt:lpstr>
      <vt:lpstr>A simple Reproducible Pipeline</vt:lpstr>
      <vt:lpstr>A Complex Reproducible Pipeline</vt:lpstr>
      <vt:lpstr>Writing a Paper Recipe</vt:lpstr>
      <vt:lpstr>PowerPoint Presentation</vt:lpstr>
      <vt:lpstr>GNU Make</vt:lpstr>
      <vt:lpstr>Example: paper.pdf</vt:lpstr>
      <vt:lpstr>Example: Paper.RMD</vt:lpstr>
      <vt:lpstr>Example: Generating FOV.TXT</vt:lpstr>
      <vt:lpstr>Example: plotbrain.py</vt:lpstr>
      <vt:lpstr>Full Recipe</vt:lpstr>
      <vt:lpstr>Makefile</vt:lpstr>
      <vt:lpstr>Using make</vt:lpstr>
      <vt:lpstr>Using Make</vt:lpstr>
      <vt:lpstr>Using Make</vt:lpstr>
      <vt:lpstr>Makefile</vt:lpstr>
      <vt:lpstr>Debugging</vt:lpstr>
      <vt:lpstr>Parallel execution</vt:lpstr>
      <vt:lpstr>Fancy notation</vt:lpstr>
      <vt:lpstr>Pattern Rules</vt:lpstr>
      <vt:lpstr>Pattern Rules</vt:lpstr>
      <vt:lpstr>IDE InTegration</vt:lpstr>
      <vt:lpstr>IDE InTegration</vt:lpstr>
      <vt:lpstr>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Notebooks for python and R </dc:title>
  <dc:creator>Christopher Baldassano</dc:creator>
  <cp:lastModifiedBy>Christopher Baldassano</cp:lastModifiedBy>
  <cp:revision>67</cp:revision>
  <dcterms:created xsi:type="dcterms:W3CDTF">2019-07-11T19:59:44Z</dcterms:created>
  <dcterms:modified xsi:type="dcterms:W3CDTF">2019-10-25T19:59:33Z</dcterms:modified>
</cp:coreProperties>
</file>

<file path=docProps/thumbnail.jpeg>
</file>